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300" r:id="rId4"/>
    <p:sldId id="303" r:id="rId5"/>
    <p:sldId id="304" r:id="rId6"/>
    <p:sldId id="305" r:id="rId7"/>
    <p:sldId id="306" r:id="rId8"/>
    <p:sldId id="265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2B0"/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err="1" smtClean="0"/>
              <a:t>Quadtrees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Background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Split along pre-defined planes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Used to partition 2-D space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In general, a </a:t>
            </a:r>
            <a:r>
              <a:rPr lang="en-US" i="1" dirty="0" err="1" smtClean="0">
                <a:cs typeface="Consolas" panose="020B0609020204030204" pitchFamily="49" charset="0"/>
              </a:rPr>
              <a:t>quadtree</a:t>
            </a:r>
            <a:r>
              <a:rPr lang="en-US" dirty="0" smtClean="0">
                <a:cs typeface="Consolas" panose="020B0609020204030204" pitchFamily="49" charset="0"/>
              </a:rPr>
              <a:t> is a tree in which each node has at most 4 children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Each node of the tree corresponds to a square region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If a node has children, think of its region being chopped into 4 equal </a:t>
            </a:r>
            <a:r>
              <a:rPr lang="en-US" dirty="0" err="1" smtClean="0">
                <a:cs typeface="Consolas" panose="020B0609020204030204" pitchFamily="49" charset="0"/>
              </a:rPr>
              <a:t>subregions</a:t>
            </a:r>
            <a:r>
              <a:rPr lang="en-US" dirty="0" smtClean="0">
                <a:cs typeface="Consolas" panose="020B0609020204030204" pitchFamily="49" charset="0"/>
              </a:rPr>
              <a:t>.  Child nodes correspond to these smaller </a:t>
            </a:r>
            <a:r>
              <a:rPr lang="en-US" dirty="0" err="1" smtClean="0">
                <a:cs typeface="Consolas" panose="020B0609020204030204" pitchFamily="49" charset="0"/>
              </a:rPr>
              <a:t>subregions</a:t>
            </a:r>
            <a:r>
              <a:rPr lang="en-US" dirty="0" smtClean="0">
                <a:cs typeface="Consolas" panose="020B0609020204030204" pitchFamily="49" charset="0"/>
              </a:rPr>
              <a:t> of their parent’s region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Subdivide as little or as much as necessary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Each internal node has exactly 4 children</a:t>
            </a:r>
          </a:p>
          <a:p>
            <a:pPr lvl="1"/>
            <a:endParaRPr lang="en-US" dirty="0">
              <a:cs typeface="Consolas" panose="020B0609020204030204" pitchFamily="49" charset="0"/>
            </a:endParaRPr>
          </a:p>
          <a:p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Quadtree</a:t>
            </a:r>
            <a:r>
              <a:rPr lang="en-US" sz="3600" dirty="0" smtClean="0"/>
              <a:t>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0" y="1143000"/>
            <a:ext cx="3962400" cy="47244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smtClean="0"/>
              <a:t>The root node of a quadtree corresponds to a square region in space.</a:t>
            </a:r>
          </a:p>
          <a:p>
            <a:pPr lvl="1">
              <a:lnSpc>
                <a:spcPct val="90000"/>
              </a:lnSpc>
            </a:pPr>
            <a:r>
              <a:rPr lang="en-US" altLang="en-US" sz="1400" smtClean="0"/>
              <a:t>Generally, this encompasses the entire “region of interest”.</a:t>
            </a:r>
          </a:p>
          <a:p>
            <a:pPr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1600" smtClean="0"/>
              <a:t>If desired, subdivide along lines parallel to the coordinate axes, forming four smaller identically sized square regions. The child nodes correspond to these.</a:t>
            </a:r>
          </a:p>
          <a:p>
            <a:pPr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1600" smtClean="0"/>
              <a:t>Some or all of these children may be subdivided further.</a:t>
            </a:r>
          </a:p>
          <a:p>
            <a:pPr>
              <a:lnSpc>
                <a:spcPct val="90000"/>
              </a:lnSpc>
            </a:pPr>
            <a:endParaRPr lang="en-US" altLang="en-US" sz="1600" smtClean="0"/>
          </a:p>
          <a:p>
            <a:pPr>
              <a:lnSpc>
                <a:spcPct val="90000"/>
              </a:lnSpc>
            </a:pPr>
            <a:r>
              <a:rPr lang="en-US" altLang="en-US" sz="1600" smtClean="0"/>
              <a:t>Octrees work in a similar fashion, but in 3-D, with cubical regions subdivided into 8 parts.</a:t>
            </a:r>
            <a:endParaRPr lang="en-US" altLang="en-US" sz="160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blackGray">
          <a:xfrm>
            <a:off x="5562600" y="1295400"/>
            <a:ext cx="304800" cy="304800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blackGray">
          <a:xfrm flipH="1">
            <a:off x="5029200" y="29718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blackGray">
          <a:xfrm flipH="1">
            <a:off x="5486400" y="29718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blackGray">
          <a:xfrm>
            <a:off x="5715000" y="29718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blackGray">
          <a:xfrm>
            <a:off x="5715000" y="29718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blackGray">
          <a:xfrm>
            <a:off x="5562600" y="2819400"/>
            <a:ext cx="304800" cy="304800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blackGray">
          <a:xfrm>
            <a:off x="5334000" y="3276600"/>
            <a:ext cx="304800" cy="3048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C</a:t>
            </a: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blackGray">
          <a:xfrm>
            <a:off x="4876800" y="3276600"/>
            <a:ext cx="304800" cy="304800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B</a:t>
            </a: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blackGray">
          <a:xfrm>
            <a:off x="5791200" y="3276600"/>
            <a:ext cx="304800" cy="304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D</a:t>
            </a: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blackGray">
          <a:xfrm>
            <a:off x="6248400" y="3276600"/>
            <a:ext cx="304800" cy="304800"/>
          </a:xfrm>
          <a:prstGeom prst="ellipse">
            <a:avLst/>
          </a:prstGeom>
          <a:solidFill>
            <a:srgbClr val="3366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E</a:t>
            </a: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blackGray">
          <a:xfrm flipH="1">
            <a:off x="5029200" y="44958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blackGray">
          <a:xfrm flipH="1">
            <a:off x="5486400" y="44958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blackGray">
          <a:xfrm>
            <a:off x="5715000" y="44958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Line 59"/>
          <p:cNvSpPr>
            <a:spLocks noChangeShapeType="1"/>
          </p:cNvSpPr>
          <p:nvPr/>
        </p:nvSpPr>
        <p:spPr bwMode="blackGray">
          <a:xfrm>
            <a:off x="5715000" y="44958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Oval 60"/>
          <p:cNvSpPr>
            <a:spLocks noChangeArrowheads="1"/>
          </p:cNvSpPr>
          <p:nvPr/>
        </p:nvSpPr>
        <p:spPr bwMode="blackGray">
          <a:xfrm>
            <a:off x="5562600" y="4343400"/>
            <a:ext cx="304800" cy="304800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23" name="Oval 61"/>
          <p:cNvSpPr>
            <a:spLocks noChangeArrowheads="1"/>
          </p:cNvSpPr>
          <p:nvPr/>
        </p:nvSpPr>
        <p:spPr bwMode="blackGray">
          <a:xfrm>
            <a:off x="5334000" y="4800600"/>
            <a:ext cx="304800" cy="3048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C</a:t>
            </a:r>
          </a:p>
        </p:txBody>
      </p:sp>
      <p:sp>
        <p:nvSpPr>
          <p:cNvPr id="24" name="Oval 62"/>
          <p:cNvSpPr>
            <a:spLocks noChangeArrowheads="1"/>
          </p:cNvSpPr>
          <p:nvPr/>
        </p:nvSpPr>
        <p:spPr bwMode="blackGray">
          <a:xfrm>
            <a:off x="4876800" y="4800600"/>
            <a:ext cx="304800" cy="304800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B</a:t>
            </a:r>
          </a:p>
        </p:txBody>
      </p:sp>
      <p:sp>
        <p:nvSpPr>
          <p:cNvPr id="25" name="Oval 64"/>
          <p:cNvSpPr>
            <a:spLocks noChangeArrowheads="1"/>
          </p:cNvSpPr>
          <p:nvPr/>
        </p:nvSpPr>
        <p:spPr bwMode="blackGray">
          <a:xfrm>
            <a:off x="6248400" y="4800600"/>
            <a:ext cx="304800" cy="304800"/>
          </a:xfrm>
          <a:prstGeom prst="ellipse">
            <a:avLst/>
          </a:prstGeom>
          <a:solidFill>
            <a:srgbClr val="3366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E</a:t>
            </a:r>
          </a:p>
        </p:txBody>
      </p:sp>
      <p:sp>
        <p:nvSpPr>
          <p:cNvPr id="26" name="Line 65"/>
          <p:cNvSpPr>
            <a:spLocks noChangeShapeType="1"/>
          </p:cNvSpPr>
          <p:nvPr/>
        </p:nvSpPr>
        <p:spPr bwMode="blackGray">
          <a:xfrm flipH="1">
            <a:off x="5257800" y="49530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" name="Line 66"/>
          <p:cNvSpPr>
            <a:spLocks noChangeShapeType="1"/>
          </p:cNvSpPr>
          <p:nvPr/>
        </p:nvSpPr>
        <p:spPr bwMode="blackGray">
          <a:xfrm flipH="1">
            <a:off x="5715000" y="49530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" name="Line 67"/>
          <p:cNvSpPr>
            <a:spLocks noChangeShapeType="1"/>
          </p:cNvSpPr>
          <p:nvPr/>
        </p:nvSpPr>
        <p:spPr bwMode="blackGray">
          <a:xfrm>
            <a:off x="5943600" y="49530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" name="Line 68"/>
          <p:cNvSpPr>
            <a:spLocks noChangeShapeType="1"/>
          </p:cNvSpPr>
          <p:nvPr/>
        </p:nvSpPr>
        <p:spPr bwMode="blackGray">
          <a:xfrm>
            <a:off x="5943600" y="4953000"/>
            <a:ext cx="685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" name="Oval 70"/>
          <p:cNvSpPr>
            <a:spLocks noChangeArrowheads="1"/>
          </p:cNvSpPr>
          <p:nvPr/>
        </p:nvSpPr>
        <p:spPr bwMode="blackGray">
          <a:xfrm>
            <a:off x="5562600" y="5257800"/>
            <a:ext cx="304800" cy="304800"/>
          </a:xfrm>
          <a:prstGeom prst="ellipse">
            <a:avLst/>
          </a:prstGeom>
          <a:solidFill>
            <a:srgbClr val="96969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G</a:t>
            </a:r>
          </a:p>
        </p:txBody>
      </p:sp>
      <p:sp>
        <p:nvSpPr>
          <p:cNvPr id="31" name="Oval 71"/>
          <p:cNvSpPr>
            <a:spLocks noChangeArrowheads="1"/>
          </p:cNvSpPr>
          <p:nvPr/>
        </p:nvSpPr>
        <p:spPr bwMode="blackGray">
          <a:xfrm>
            <a:off x="5105400" y="5257800"/>
            <a:ext cx="304800" cy="304800"/>
          </a:xfrm>
          <a:prstGeom prst="ellipse">
            <a:avLst/>
          </a:prstGeom>
          <a:solidFill>
            <a:srgbClr val="66669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F</a:t>
            </a:r>
          </a:p>
        </p:txBody>
      </p:sp>
      <p:sp>
        <p:nvSpPr>
          <p:cNvPr id="32" name="Oval 72"/>
          <p:cNvSpPr>
            <a:spLocks noChangeArrowheads="1"/>
          </p:cNvSpPr>
          <p:nvPr/>
        </p:nvSpPr>
        <p:spPr bwMode="blackGray">
          <a:xfrm>
            <a:off x="6019800" y="5257800"/>
            <a:ext cx="304800" cy="304800"/>
          </a:xfrm>
          <a:prstGeom prst="ellipse">
            <a:avLst/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H</a:t>
            </a:r>
          </a:p>
        </p:txBody>
      </p:sp>
      <p:sp>
        <p:nvSpPr>
          <p:cNvPr id="33" name="Oval 73"/>
          <p:cNvSpPr>
            <a:spLocks noChangeArrowheads="1"/>
          </p:cNvSpPr>
          <p:nvPr/>
        </p:nvSpPr>
        <p:spPr bwMode="blackGray">
          <a:xfrm>
            <a:off x="6477000" y="5257800"/>
            <a:ext cx="304800" cy="3048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"/>
              <a:t>I</a:t>
            </a:r>
          </a:p>
        </p:txBody>
      </p:sp>
      <p:sp>
        <p:nvSpPr>
          <p:cNvPr id="34" name="Oval 63"/>
          <p:cNvSpPr>
            <a:spLocks noChangeArrowheads="1"/>
          </p:cNvSpPr>
          <p:nvPr/>
        </p:nvSpPr>
        <p:spPr bwMode="blackGray">
          <a:xfrm>
            <a:off x="5791200" y="4800600"/>
            <a:ext cx="304800" cy="304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D</a:t>
            </a:r>
          </a:p>
        </p:txBody>
      </p:sp>
      <p:sp>
        <p:nvSpPr>
          <p:cNvPr id="35" name="Rectangle 77"/>
          <p:cNvSpPr>
            <a:spLocks noChangeArrowheads="1"/>
          </p:cNvSpPr>
          <p:nvPr/>
        </p:nvSpPr>
        <p:spPr bwMode="blackGray">
          <a:xfrm>
            <a:off x="7010400" y="4343400"/>
            <a:ext cx="1371600" cy="13716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blackGray">
          <a:xfrm>
            <a:off x="7086600" y="4419600"/>
            <a:ext cx="609600" cy="6096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B</a:t>
            </a:r>
          </a:p>
        </p:txBody>
      </p:sp>
      <p:sp>
        <p:nvSpPr>
          <p:cNvPr id="37" name="Rectangle 79"/>
          <p:cNvSpPr>
            <a:spLocks noChangeArrowheads="1"/>
          </p:cNvSpPr>
          <p:nvPr/>
        </p:nvSpPr>
        <p:spPr bwMode="blackGray">
          <a:xfrm>
            <a:off x="7696200" y="4419600"/>
            <a:ext cx="609600" cy="609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C</a:t>
            </a:r>
          </a:p>
        </p:txBody>
      </p:sp>
      <p:sp>
        <p:nvSpPr>
          <p:cNvPr id="38" name="Rectangle 80"/>
          <p:cNvSpPr>
            <a:spLocks noChangeArrowheads="1"/>
          </p:cNvSpPr>
          <p:nvPr/>
        </p:nvSpPr>
        <p:spPr bwMode="blackGray">
          <a:xfrm>
            <a:off x="7086600" y="5029200"/>
            <a:ext cx="609600" cy="6096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D</a:t>
            </a:r>
          </a:p>
        </p:txBody>
      </p:sp>
      <p:sp>
        <p:nvSpPr>
          <p:cNvPr id="39" name="Rectangle 81"/>
          <p:cNvSpPr>
            <a:spLocks noChangeArrowheads="1"/>
          </p:cNvSpPr>
          <p:nvPr/>
        </p:nvSpPr>
        <p:spPr bwMode="blackGray">
          <a:xfrm>
            <a:off x="7696200" y="5029200"/>
            <a:ext cx="609600" cy="6096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E</a:t>
            </a:r>
          </a:p>
        </p:txBody>
      </p:sp>
      <p:sp>
        <p:nvSpPr>
          <p:cNvPr id="40" name="Rectangle 82"/>
          <p:cNvSpPr>
            <a:spLocks noChangeArrowheads="1"/>
          </p:cNvSpPr>
          <p:nvPr/>
        </p:nvSpPr>
        <p:spPr bwMode="blackGray">
          <a:xfrm>
            <a:off x="7162800" y="5105400"/>
            <a:ext cx="228600" cy="228600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F</a:t>
            </a:r>
          </a:p>
        </p:txBody>
      </p:sp>
      <p:sp>
        <p:nvSpPr>
          <p:cNvPr id="41" name="Rectangle 83"/>
          <p:cNvSpPr>
            <a:spLocks noChangeArrowheads="1"/>
          </p:cNvSpPr>
          <p:nvPr/>
        </p:nvSpPr>
        <p:spPr bwMode="blackGray">
          <a:xfrm>
            <a:off x="7391400" y="5105400"/>
            <a:ext cx="228600" cy="228600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G</a:t>
            </a:r>
          </a:p>
        </p:txBody>
      </p:sp>
      <p:sp>
        <p:nvSpPr>
          <p:cNvPr id="42" name="Rectangle 84"/>
          <p:cNvSpPr>
            <a:spLocks noChangeArrowheads="1"/>
          </p:cNvSpPr>
          <p:nvPr/>
        </p:nvSpPr>
        <p:spPr bwMode="blackGray">
          <a:xfrm>
            <a:off x="7162800" y="5334000"/>
            <a:ext cx="228600" cy="2286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H</a:t>
            </a:r>
          </a:p>
        </p:txBody>
      </p:sp>
      <p:sp>
        <p:nvSpPr>
          <p:cNvPr id="43" name="Rectangle 85"/>
          <p:cNvSpPr>
            <a:spLocks noChangeArrowheads="1"/>
          </p:cNvSpPr>
          <p:nvPr/>
        </p:nvSpPr>
        <p:spPr bwMode="blackGray">
          <a:xfrm>
            <a:off x="7391400" y="5334000"/>
            <a:ext cx="2286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I</a:t>
            </a:r>
          </a:p>
        </p:txBody>
      </p:sp>
      <p:sp>
        <p:nvSpPr>
          <p:cNvPr id="44" name="Rectangle 86"/>
          <p:cNvSpPr>
            <a:spLocks noChangeArrowheads="1"/>
          </p:cNvSpPr>
          <p:nvPr/>
        </p:nvSpPr>
        <p:spPr bwMode="blackGray">
          <a:xfrm>
            <a:off x="7010400" y="1295400"/>
            <a:ext cx="1371600" cy="13716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 dirty="0"/>
              <a:t>A</a:t>
            </a:r>
          </a:p>
        </p:txBody>
      </p:sp>
      <p:sp>
        <p:nvSpPr>
          <p:cNvPr id="45" name="Rectangle 95"/>
          <p:cNvSpPr>
            <a:spLocks noChangeArrowheads="1"/>
          </p:cNvSpPr>
          <p:nvPr/>
        </p:nvSpPr>
        <p:spPr bwMode="blackGray">
          <a:xfrm>
            <a:off x="7010400" y="2819400"/>
            <a:ext cx="1371600" cy="13716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46" name="Rectangle 96"/>
          <p:cNvSpPr>
            <a:spLocks noChangeArrowheads="1"/>
          </p:cNvSpPr>
          <p:nvPr/>
        </p:nvSpPr>
        <p:spPr bwMode="blackGray">
          <a:xfrm>
            <a:off x="7086600" y="2895600"/>
            <a:ext cx="609600" cy="6096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B</a:t>
            </a:r>
          </a:p>
        </p:txBody>
      </p:sp>
      <p:sp>
        <p:nvSpPr>
          <p:cNvPr id="47" name="Rectangle 97"/>
          <p:cNvSpPr>
            <a:spLocks noChangeArrowheads="1"/>
          </p:cNvSpPr>
          <p:nvPr/>
        </p:nvSpPr>
        <p:spPr bwMode="blackGray">
          <a:xfrm>
            <a:off x="7696200" y="2895600"/>
            <a:ext cx="609600" cy="609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C</a:t>
            </a:r>
          </a:p>
        </p:txBody>
      </p:sp>
      <p:sp>
        <p:nvSpPr>
          <p:cNvPr id="48" name="Rectangle 98"/>
          <p:cNvSpPr>
            <a:spLocks noChangeArrowheads="1"/>
          </p:cNvSpPr>
          <p:nvPr/>
        </p:nvSpPr>
        <p:spPr bwMode="blackGray">
          <a:xfrm>
            <a:off x="7086600" y="3505200"/>
            <a:ext cx="609600" cy="60960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D</a:t>
            </a:r>
          </a:p>
        </p:txBody>
      </p:sp>
      <p:sp>
        <p:nvSpPr>
          <p:cNvPr id="49" name="Rectangle 99"/>
          <p:cNvSpPr>
            <a:spLocks noChangeArrowheads="1"/>
          </p:cNvSpPr>
          <p:nvPr/>
        </p:nvSpPr>
        <p:spPr bwMode="blackGray">
          <a:xfrm>
            <a:off x="7696200" y="3505200"/>
            <a:ext cx="609600" cy="6096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40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5275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Collision Detection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9906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1800" dirty="0"/>
              <a:t>Two objects that are at opposite ends of the screen can not possibly collide, so there is no need to check for a collision between them. We can use </a:t>
            </a:r>
            <a:r>
              <a:rPr lang="en-US" sz="1800" dirty="0" err="1"/>
              <a:t>quadtree</a:t>
            </a:r>
            <a:r>
              <a:rPr lang="en-US" sz="1800" dirty="0"/>
              <a:t> to reduce the number of checks. </a:t>
            </a:r>
            <a:endParaRPr lang="en-US" sz="1800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1698" y="2438400"/>
            <a:ext cx="3343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</a:t>
            </a:r>
            <a:r>
              <a:rPr lang="en-US" dirty="0" err="1"/>
              <a:t>quadtree</a:t>
            </a:r>
            <a:r>
              <a:rPr lang="en-US" dirty="0"/>
              <a:t> starts as a single node. Objects added to the </a:t>
            </a:r>
            <a:r>
              <a:rPr lang="en-US" dirty="0" err="1"/>
              <a:t>quadtree</a:t>
            </a:r>
            <a:r>
              <a:rPr lang="en-US" dirty="0"/>
              <a:t> are added to the single node.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6800" y="2590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Collision Detection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990600"/>
          </a:xfrm>
        </p:spPr>
        <p:txBody>
          <a:bodyPr anchor="t">
            <a:normAutofit fontScale="92500" lnSpcReduction="20000"/>
          </a:bodyPr>
          <a:lstStyle/>
          <a:p>
            <a:pPr marL="320040" lvl="1" indent="0">
              <a:buNone/>
            </a:pPr>
            <a:r>
              <a:rPr lang="en-US" sz="1800" dirty="0"/>
              <a:t>When more objects are added to the </a:t>
            </a:r>
            <a:r>
              <a:rPr lang="en-US" sz="1800" dirty="0" err="1"/>
              <a:t>quadtree</a:t>
            </a:r>
            <a:r>
              <a:rPr lang="en-US" sz="1800" dirty="0"/>
              <a:t>, it will eventually split into four </a:t>
            </a:r>
            <a:r>
              <a:rPr lang="en-US" sz="1800" dirty="0" err="1"/>
              <a:t>subnodes</a:t>
            </a:r>
            <a:r>
              <a:rPr lang="en-US" sz="1800" dirty="0"/>
              <a:t>. Each object will then be put into one of these </a:t>
            </a:r>
            <a:r>
              <a:rPr lang="en-US" sz="1800" dirty="0" err="1"/>
              <a:t>subnodes</a:t>
            </a:r>
            <a:r>
              <a:rPr lang="en-US" sz="1800" dirty="0"/>
              <a:t> according to where it lies in the 2D space. Any object that cannot fully fit inside a node’s boundary will be placed in the parent node.  </a:t>
            </a:r>
            <a:endParaRPr lang="en-US" sz="1800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2438400"/>
            <a:ext cx="0" cy="3200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3962400"/>
            <a:ext cx="2819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43000" y="2590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599" y="24384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27813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66258" y="3429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56710" y="44196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792384" y="49128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57500" y="4294909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19200" y="3733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76897" y="47604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3477492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22509" y="2942014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6141721" y="2438400"/>
            <a:ext cx="0" cy="3200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70121" y="3962400"/>
            <a:ext cx="2819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770121" y="2590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284720" y="24384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98921" y="27813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593379" y="3429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083831" y="44196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419505" y="49128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784621" y="4294909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46321" y="3733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04018" y="47604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32121" y="3477492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49630" y="2942014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86400" y="2438400"/>
            <a:ext cx="0" cy="1524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770121" y="3246814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45582" y="3309156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570222" y="25146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101930" y="2920192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419601" y="56388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Each </a:t>
            </a:r>
            <a:r>
              <a:rPr lang="en-US" sz="1600" dirty="0" err="1" smtClean="0"/>
              <a:t>subnode</a:t>
            </a:r>
            <a:r>
              <a:rPr lang="en-US" sz="1600" dirty="0" smtClean="0"/>
              <a:t> can continue subdividing as more objects are added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14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Collision Detection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728262" cy="43434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2000" dirty="0"/>
              <a:t>As you can see, each node only contains a few objects. We know then that, for instance, the objects in the top-left node cannot be colliding with the objects in the bottom-right node, so we don't need to run an expensive collision detection algorithm between such pairs.</a:t>
            </a:r>
            <a:r>
              <a:rPr lang="en-US" sz="2400" dirty="0" smtClean="0"/>
              <a:t>  </a:t>
            </a:r>
            <a:endParaRPr lang="en-US" sz="2400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141721" y="1447800"/>
            <a:ext cx="0" cy="3200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70121" y="2971800"/>
            <a:ext cx="2819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770121" y="16002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284720" y="14478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98921" y="17907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593379" y="24384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083831" y="3429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419505" y="39222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784621" y="3304309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46321" y="27432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04018" y="3769823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32121" y="2486892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49630" y="1951414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86400" y="1447800"/>
            <a:ext cx="0" cy="1524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770121" y="2256214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45582" y="2318556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570222" y="1524000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101930" y="1929592"/>
            <a:ext cx="304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of the Operations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 marL="320040" lvl="1" indent="0">
              <a:buNone/>
            </a:pPr>
            <a:r>
              <a:rPr lang="en-US" sz="2000" dirty="0"/>
              <a:t>Actual objects stored inside the leaves, not inner </a:t>
            </a:r>
            <a:r>
              <a:rPr lang="en-US" sz="2000" dirty="0" smtClean="0"/>
              <a:t>nodes.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sz="2000" b="1" dirty="0" smtClean="0"/>
              <a:t>Insert </a:t>
            </a:r>
            <a:r>
              <a:rPr lang="en-US" sz="2000" b="1" dirty="0"/>
              <a:t>an object into the </a:t>
            </a:r>
            <a:r>
              <a:rPr lang="en-US" sz="2000" b="1" dirty="0" err="1" smtClean="0"/>
              <a:t>quadtree</a:t>
            </a:r>
            <a:endParaRPr lang="en-US" sz="2000" b="1" dirty="0" smtClean="0"/>
          </a:p>
          <a:p>
            <a:pPr marL="320040" lvl="1" indent="0">
              <a:buNone/>
            </a:pPr>
            <a:r>
              <a:rPr lang="en-US" sz="2000" dirty="0" smtClean="0"/>
              <a:t>Check </a:t>
            </a:r>
            <a:r>
              <a:rPr lang="en-US" sz="2000" dirty="0"/>
              <a:t>if the object intersects the current node. If so, </a:t>
            </a:r>
            <a:r>
              <a:rPr lang="en-US" sz="2000" dirty="0" err="1"/>
              <a:t>recurse</a:t>
            </a:r>
            <a:r>
              <a:rPr lang="en-US" sz="2000" dirty="0"/>
              <a:t>. If you've reached the leaf level, insert the object into the collection. </a:t>
            </a:r>
            <a:endParaRPr lang="en-US" sz="2000" dirty="0" smtClean="0"/>
          </a:p>
          <a:p>
            <a:pPr marL="777240" lvl="1" indent="-457200">
              <a:buFont typeface="+mj-lt"/>
              <a:buAutoNum type="arabicPeriod" startAt="2"/>
            </a:pPr>
            <a:r>
              <a:rPr lang="en-US" sz="2000" b="1" dirty="0" smtClean="0"/>
              <a:t>Delete </a:t>
            </a:r>
            <a:r>
              <a:rPr lang="en-US" sz="2000" b="1" dirty="0"/>
              <a:t>an object from the </a:t>
            </a:r>
            <a:r>
              <a:rPr lang="en-US" sz="2000" b="1" dirty="0" err="1" smtClean="0"/>
              <a:t>quadtree</a:t>
            </a:r>
            <a:r>
              <a:rPr lang="en-US" sz="2000" dirty="0" smtClean="0"/>
              <a:t> </a:t>
            </a:r>
          </a:p>
          <a:p>
            <a:pPr marL="320040" lvl="1" indent="0">
              <a:buNone/>
            </a:pPr>
            <a:r>
              <a:rPr lang="en-US" sz="2000" dirty="0" smtClean="0"/>
              <a:t>Execute </a:t>
            </a:r>
            <a:r>
              <a:rPr lang="en-US" sz="2000" dirty="0"/>
              <a:t>the exact same steps as if inserting the object, but when you've reached the leaf level delete it from the collection. </a:t>
            </a:r>
            <a:endParaRPr lang="en-US" sz="2000" dirty="0" smtClean="0"/>
          </a:p>
          <a:p>
            <a:pPr marL="777240" lvl="1" indent="-457200">
              <a:buFont typeface="+mj-lt"/>
              <a:buAutoNum type="arabicPeriod" startAt="3"/>
            </a:pPr>
            <a:r>
              <a:rPr lang="en-US" sz="2000" b="1" dirty="0" smtClean="0"/>
              <a:t>Test </a:t>
            </a:r>
            <a:r>
              <a:rPr lang="en-US" sz="2000" b="1" dirty="0"/>
              <a:t>if an object intersects any object inside the </a:t>
            </a:r>
            <a:r>
              <a:rPr lang="en-US" sz="2000" b="1" dirty="0" err="1" smtClean="0"/>
              <a:t>quadtree</a:t>
            </a:r>
            <a:endParaRPr lang="en-US" sz="2000" b="1" dirty="0" smtClean="0"/>
          </a:p>
          <a:p>
            <a:pPr marL="320040" lvl="1" indent="0">
              <a:buNone/>
            </a:pPr>
            <a:r>
              <a:rPr lang="en-US" sz="2000" dirty="0" smtClean="0"/>
              <a:t>Execute </a:t>
            </a:r>
            <a:r>
              <a:rPr lang="en-US" sz="2000" dirty="0"/>
              <a:t>the exact same steps as if inserting the object, but when you've reached the leaf level check for collision with all the objects in the collection. </a:t>
            </a:r>
            <a:endParaRPr lang="en-US" sz="2000" dirty="0" smtClean="0"/>
          </a:p>
          <a:p>
            <a:pPr marL="777240" lvl="1" indent="-457200">
              <a:buFont typeface="+mj-lt"/>
              <a:buAutoNum type="arabicPeriod" startAt="4"/>
            </a:pPr>
            <a:r>
              <a:rPr lang="en-US" sz="2000" b="1" dirty="0" smtClean="0"/>
              <a:t>Test </a:t>
            </a:r>
            <a:r>
              <a:rPr lang="en-US" sz="2000" b="1" dirty="0"/>
              <a:t>for all collisions between all objects inside the </a:t>
            </a:r>
            <a:r>
              <a:rPr lang="en-US" sz="2000" b="1" dirty="0" err="1" smtClean="0"/>
              <a:t>quadtree</a:t>
            </a:r>
            <a:endParaRPr lang="en-US" sz="2000" dirty="0" smtClean="0"/>
          </a:p>
          <a:p>
            <a:pPr marL="320040" lvl="1" indent="0">
              <a:buNone/>
            </a:pPr>
            <a:r>
              <a:rPr lang="en-US" sz="2000" dirty="0" smtClean="0"/>
              <a:t>For </a:t>
            </a:r>
            <a:r>
              <a:rPr lang="en-US" sz="2000" dirty="0"/>
              <a:t>every object in the </a:t>
            </a:r>
            <a:r>
              <a:rPr lang="en-US" sz="2000" dirty="0" err="1"/>
              <a:t>quadtree</a:t>
            </a:r>
            <a:r>
              <a:rPr lang="en-US" sz="2000" dirty="0"/>
              <a:t> execute the single object collision test. </a:t>
            </a:r>
            <a:endParaRPr lang="en-US" sz="2000" dirty="0" smtClean="0"/>
          </a:p>
          <a:p>
            <a:pPr marL="777240" lvl="1" indent="-457200">
              <a:buFont typeface="+mj-lt"/>
              <a:buAutoNum type="arabicPeriod" startAt="5"/>
            </a:pPr>
            <a:r>
              <a:rPr lang="en-US" sz="2000" b="1" dirty="0" smtClean="0"/>
              <a:t>Update </a:t>
            </a:r>
            <a:r>
              <a:rPr lang="en-US" sz="2000" b="1" dirty="0"/>
              <a:t>the </a:t>
            </a:r>
            <a:r>
              <a:rPr lang="en-US" sz="2000" b="1" dirty="0" err="1" smtClean="0"/>
              <a:t>quadtree</a:t>
            </a:r>
            <a:endParaRPr lang="en-US" sz="2000" b="1" dirty="0" smtClean="0"/>
          </a:p>
          <a:p>
            <a:pPr marL="320040" lvl="1" indent="0">
              <a:buNone/>
            </a:pPr>
            <a:r>
              <a:rPr lang="en-US" sz="2000" dirty="0" smtClean="0"/>
              <a:t>Delete </a:t>
            </a:r>
            <a:r>
              <a:rPr lang="en-US" sz="2000" dirty="0"/>
              <a:t>all objects from the </a:t>
            </a:r>
            <a:r>
              <a:rPr lang="en-US" sz="2000" dirty="0" err="1"/>
              <a:t>quadtree</a:t>
            </a:r>
            <a:r>
              <a:rPr lang="en-US" sz="2000" dirty="0"/>
              <a:t> whose position has been modified and insert them again.</a:t>
            </a:r>
            <a:endParaRPr lang="en-US" sz="3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793</TotalTime>
  <Words>549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Consolas</vt:lpstr>
      <vt:lpstr>Impact</vt:lpstr>
      <vt:lpstr>Times New Roman</vt:lpstr>
      <vt:lpstr>Wingdings</vt:lpstr>
      <vt:lpstr>Newsprint</vt:lpstr>
      <vt:lpstr>Quadtrees</vt:lpstr>
      <vt:lpstr>Background</vt:lpstr>
      <vt:lpstr>Quadtree Example</vt:lpstr>
      <vt:lpstr>Collision Detection</vt:lpstr>
      <vt:lpstr>Collision Detection</vt:lpstr>
      <vt:lpstr>Collision Detection</vt:lpstr>
      <vt:lpstr>Implementation of the Operations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89</cp:revision>
  <dcterms:created xsi:type="dcterms:W3CDTF">2014-08-25T00:37:45Z</dcterms:created>
  <dcterms:modified xsi:type="dcterms:W3CDTF">2016-03-24T15:59:13Z</dcterms:modified>
</cp:coreProperties>
</file>