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87" r:id="rId4"/>
    <p:sldId id="288" r:id="rId5"/>
    <p:sldId id="289" r:id="rId6"/>
    <p:sldId id="273" r:id="rId7"/>
    <p:sldId id="276" r:id="rId8"/>
    <p:sldId id="275" r:id="rId9"/>
    <p:sldId id="290" r:id="rId10"/>
    <p:sldId id="278" r:id="rId11"/>
    <p:sldId id="280" r:id="rId12"/>
    <p:sldId id="282" r:id="rId13"/>
    <p:sldId id="284" r:id="rId14"/>
    <p:sldId id="286" r:id="rId15"/>
    <p:sldId id="291" r:id="rId16"/>
    <p:sldId id="272" r:id="rId17"/>
    <p:sldId id="274" r:id="rId18"/>
    <p:sldId id="297" r:id="rId19"/>
    <p:sldId id="298" r:id="rId20"/>
    <p:sldId id="300" r:id="rId21"/>
    <p:sldId id="292" r:id="rId22"/>
    <p:sldId id="281" r:id="rId23"/>
    <p:sldId id="293" r:id="rId24"/>
    <p:sldId id="294" r:id="rId25"/>
    <p:sldId id="279" r:id="rId26"/>
    <p:sldId id="299" r:id="rId27"/>
    <p:sldId id="285" r:id="rId28"/>
    <p:sldId id="295" r:id="rId29"/>
    <p:sldId id="301" r:id="rId30"/>
    <p:sldId id="296" r:id="rId31"/>
    <p:sldId id="277" r:id="rId32"/>
    <p:sldId id="265" r:id="rId33"/>
    <p:sldId id="283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4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4" autoAdjust="0"/>
    <p:restoredTop sz="94641" autoAdjust="0"/>
  </p:normalViewPr>
  <p:slideViewPr>
    <p:cSldViewPr>
      <p:cViewPr>
        <p:scale>
          <a:sx n="100" d="100"/>
          <a:sy n="100" d="100"/>
        </p:scale>
        <p:origin x="-468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61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9/7/2014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9/7/2014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9/7/2014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9/7/2014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9/7/2014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9/7/2014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 smtClean="0"/>
              <a:t>Scrum</a:t>
            </a:r>
            <a:endParaRPr lang="en-US" sz="7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Release Planning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Occurs several days before Sprint Planning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Start with the Product Backlog items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Identify features to put into a release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Team prioritizes the features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03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Sprint Planning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Product Owner, Team, and other Stakeholders talk through the Product Backlog Items and prioritization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Team determines how much time it has available to commit during the Sprint [Time boxed]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Team selects as much of the Product Backlog as it can </a:t>
            </a:r>
            <a:r>
              <a:rPr lang="en-US" b="1" dirty="0" smtClean="0">
                <a:solidFill>
                  <a:schemeClr val="tx1"/>
                </a:solidFill>
              </a:rPr>
              <a:t>commit</a:t>
            </a:r>
            <a:r>
              <a:rPr lang="en-US" dirty="0" smtClean="0">
                <a:solidFill>
                  <a:schemeClr val="tx1"/>
                </a:solidFill>
              </a:rPr>
              <a:t> to deliver by the end of the Sprint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Validates commitment by breaking down the PBI into </a:t>
            </a:r>
            <a:r>
              <a:rPr lang="en-US" dirty="0" smtClean="0">
                <a:solidFill>
                  <a:srgbClr val="C00000"/>
                </a:solidFill>
              </a:rPr>
              <a:t>Tasks</a:t>
            </a:r>
            <a:r>
              <a:rPr lang="en-US" dirty="0" smtClean="0">
                <a:solidFill>
                  <a:schemeClr val="tx1"/>
                </a:solidFill>
              </a:rPr>
              <a:t> with </a:t>
            </a:r>
            <a:r>
              <a:rPr lang="en-US" dirty="0" smtClean="0">
                <a:solidFill>
                  <a:srgbClr val="C00000"/>
                </a:solidFill>
              </a:rPr>
              <a:t>Time Estimates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Team decides who will do what, when; thinking through sequencing, dependencies, possible tasks trades, and so forth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14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Daily Stand-ups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Should not last more than 15 minutes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 meeting starts precisely on time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Every team member has to answer 3 questions: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What have I done since the last meeting?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What will I do until the next meeting?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What impediments do I have?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ScrumMaster</a:t>
            </a:r>
            <a:r>
              <a:rPr lang="en-US" dirty="0" smtClean="0">
                <a:solidFill>
                  <a:schemeClr val="tx1"/>
                </a:solidFill>
              </a:rPr>
              <a:t> will facilitate resolution of these impediments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Resolution should occur outside the Daily Stand-up itself to keep it under 15 minutes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45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Sprint Review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Updates to the Product Owner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Plans for the next Sprint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Changes in requirements?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Demonstration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25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Sprint Retrospective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Team reflects on the Sprint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What went well?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What did not go so well?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How can we improve?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35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Scrum Artifacts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Product Backlog</a:t>
            </a:r>
          </a:p>
          <a:p>
            <a:r>
              <a:rPr lang="en-US" dirty="0">
                <a:solidFill>
                  <a:schemeClr val="tx1"/>
                </a:solidFill>
              </a:rPr>
              <a:t>Sprint Backlog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Defect Backlog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Sprint Burndown Chart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Release Burndown Chart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21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Product Backlog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Contains all potential features, prioritized as an absolute ordering by Business Value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It is therefore the “What” that will be built, sorted by importance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It contains rough estimates of both business value and development effort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Those estimates help the Product Owner to gauge the timeline and, to a limited extent prioritize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 dynamic list of desired work reprioritized at the start of each Sprint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93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Prioritization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Five factors to consider when prioritizing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The commercial or operational value of the delivered story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Degree of uncertainty – the amount and significance of learning and new knowledge gained by developing the product increment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The amount of risk removed by developing the product increment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The value of having the product increment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The cost of developing the product increment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56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Estimations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Using story points instead of hours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Numeric sizing (1 to 10)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T-shirt sizes (XS, S, M, L, XL, XXL, XXXL)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Powers of 2 (1, 2, 4, 8, …)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 Fibonacci sequence (1, 2, 3, 5, 8, 13, 21, etc.)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Planning Poker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Basing on historical trends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i="1" dirty="0" smtClean="0">
                <a:solidFill>
                  <a:schemeClr val="tx1"/>
                </a:solidFill>
              </a:rPr>
              <a:t>The best people to make the estimates are the people who build the product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64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Story Points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Relative measure</a:t>
            </a:r>
            <a:r>
              <a:rPr lang="en-US" b="1" dirty="0" smtClean="0"/>
              <a:t> of the size of a User Story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What matters are the relative values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The raw values we assign are unimportant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A story assigned a 2 should be twice as much as a story that is assigned a 1; it should be two-thirds of a story that is estimated as 3 story points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Estimating in story points completely separates the estimation of </a:t>
            </a:r>
            <a:r>
              <a:rPr lang="en-US" dirty="0" smtClean="0">
                <a:solidFill>
                  <a:schemeClr val="accent1"/>
                </a:solidFill>
              </a:rPr>
              <a:t>effort</a:t>
            </a:r>
            <a:r>
              <a:rPr lang="en-US" dirty="0" smtClean="0"/>
              <a:t> from the estimation of </a:t>
            </a:r>
            <a:r>
              <a:rPr lang="en-US" dirty="0" smtClean="0">
                <a:solidFill>
                  <a:schemeClr val="accent1"/>
                </a:solidFill>
              </a:rPr>
              <a:t>duration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21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Scrum in 100 words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Scrum is an agile process that allows us to focus on delivering the highest business value in the shortest time.</a:t>
            </a:r>
          </a:p>
          <a:p>
            <a:pPr marL="0" indent="-45720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It allows us to rapidly and repeatedly inspect actual working software (every week to one month)</a:t>
            </a:r>
          </a:p>
          <a:p>
            <a:pPr marL="0" indent="-45720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The business sets the priorities.  Our teams self-manage to determine the best way to deliver the highest priority features.</a:t>
            </a:r>
          </a:p>
          <a:p>
            <a:pPr marL="0" indent="-45720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Every week to a month anyone can see real working software and decide to release it as is or continue to enhance for another iteration.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00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Story Points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Four factors to consider when sizing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Complexity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Uncertainty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Knowledge and experience with the domain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Knowledge and experience with the technology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60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Sprint Backlog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 subset of the Product Backlog Items which defines the work for a Sprint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Is created only by Team Members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Each Item has its own status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Should be updated every day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If a task requires more than 16 hours, it should be broken down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Team can add or subtract items from the list.  The Product Owner is not allowed to do it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84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Defect Backlog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Track bugs separately from features in their own Defect Backlog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Any bug found relating to the feature should be dealt with immediately before marking the feature complete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Plan for 1-2 Sprints focused only on Defect Backlogs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67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Sprint Burndown Chart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Depicts the total Sprint Backlog hours remaining per day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Shows the estimated amount to release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Ideally should burn down to zero to the end of the Sprint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Actually is not a straight line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74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Release Burndown Chart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Will the release be done in time?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X-Axis: Sprints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Y-Axis: Amount of hours remaining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 estimated work remaining can also burn upwards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38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Sprint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Is an iteration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Analysis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Design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Implementation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Validation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Includes 1 day of Sprint Planning 1 day of Sprint Review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Time boxed Period (1-4 weeks)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 constant duration leads to a better rhythm</a:t>
            </a:r>
          </a:p>
          <a:p>
            <a:r>
              <a:rPr lang="en-US" dirty="0">
                <a:solidFill>
                  <a:schemeClr val="tx1"/>
                </a:solidFill>
              </a:rPr>
              <a:t>Sprints are short duration </a:t>
            </a:r>
            <a:r>
              <a:rPr lang="en-US" dirty="0" smtClean="0">
                <a:solidFill>
                  <a:schemeClr val="tx1"/>
                </a:solidFill>
              </a:rPr>
              <a:t>milestones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Plan Sprint durations around how long you can commit to keeping change out of the Sprint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Product is potentially releasable after every Sprint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6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Sprint Development and Delivery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Selecting identified tasks to complete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Completing them per the team’s definition of done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This cycle repeats until all Story Points for the Sprint are earned and/or the Sprint </a:t>
            </a:r>
            <a:r>
              <a:rPr lang="en-US" dirty="0" err="1" smtClean="0">
                <a:solidFill>
                  <a:schemeClr val="tx1"/>
                </a:solidFill>
              </a:rPr>
              <a:t>timebox</a:t>
            </a:r>
            <a:r>
              <a:rPr lang="en-US" dirty="0" smtClean="0">
                <a:solidFill>
                  <a:schemeClr val="tx1"/>
                </a:solidFill>
              </a:rPr>
              <a:t> has elapsed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34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3600" dirty="0" smtClean="0"/>
              <a:t>Potentially Shippable Product Increment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At the end of each Sprint, the Team must produce a potentially shippable product increment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High Quality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Tested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Complete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Done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22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How to write a User Story for SCRUM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fontScale="92500" lnSpcReduction="10000"/>
          </a:bodyPr>
          <a:lstStyle/>
          <a:p>
            <a:r>
              <a:rPr lang="en-US" altLang="en-US" dirty="0">
                <a:solidFill>
                  <a:srgbClr val="090909"/>
                </a:solidFill>
              </a:rPr>
              <a:t>Separation of the user/customer types’ goals (previous slides)</a:t>
            </a:r>
          </a:p>
          <a:p>
            <a:r>
              <a:rPr lang="en-US" altLang="en-US" dirty="0">
                <a:solidFill>
                  <a:srgbClr val="090909"/>
                </a:solidFill>
              </a:rPr>
              <a:t>Template: </a:t>
            </a:r>
            <a:endParaRPr lang="en-US" altLang="en-US" dirty="0" smtClean="0">
              <a:solidFill>
                <a:srgbClr val="090909"/>
              </a:solidFill>
            </a:endParaRPr>
          </a:p>
          <a:p>
            <a:pPr marL="320040" lvl="1" indent="0">
              <a:buNone/>
            </a:pPr>
            <a:r>
              <a:rPr lang="en-US" altLang="en-US" dirty="0" smtClean="0">
                <a:solidFill>
                  <a:schemeClr val="accent1"/>
                </a:solidFill>
              </a:rPr>
              <a:t>As </a:t>
            </a:r>
            <a:r>
              <a:rPr lang="en-US" altLang="en-US" dirty="0">
                <a:solidFill>
                  <a:schemeClr val="accent1"/>
                </a:solidFill>
              </a:rPr>
              <a:t>a &lt;</a:t>
            </a:r>
            <a:r>
              <a:rPr lang="en-US" altLang="en-US" dirty="0">
                <a:solidFill>
                  <a:schemeClr val="accent1"/>
                </a:solidFill>
                <a:sym typeface="Lucida Grande" charset="0"/>
              </a:rPr>
              <a:t>some role</a:t>
            </a:r>
            <a:r>
              <a:rPr lang="en-US" altLang="en-US" dirty="0">
                <a:solidFill>
                  <a:schemeClr val="accent1"/>
                </a:solidFill>
              </a:rPr>
              <a:t>&gt;, I want &lt;</a:t>
            </a:r>
            <a:r>
              <a:rPr lang="en-US" altLang="en-US" dirty="0">
                <a:solidFill>
                  <a:schemeClr val="accent1"/>
                </a:solidFill>
                <a:sym typeface="Lucida Grande" charset="0"/>
              </a:rPr>
              <a:t>something</a:t>
            </a:r>
            <a:r>
              <a:rPr lang="en-US" altLang="en-US" dirty="0">
                <a:solidFill>
                  <a:schemeClr val="accent1"/>
                </a:solidFill>
              </a:rPr>
              <a:t>&gt;, so that &lt;</a:t>
            </a:r>
            <a:r>
              <a:rPr lang="en-US" altLang="en-US" dirty="0">
                <a:solidFill>
                  <a:schemeClr val="accent1"/>
                </a:solidFill>
                <a:sym typeface="Lucida Grande" charset="0"/>
              </a:rPr>
              <a:t>some value</a:t>
            </a:r>
            <a:r>
              <a:rPr lang="en-US" altLang="en-US" dirty="0">
                <a:solidFill>
                  <a:schemeClr val="accent1"/>
                </a:solidFill>
              </a:rPr>
              <a:t>&gt;</a:t>
            </a:r>
          </a:p>
          <a:p>
            <a:pPr marL="274320" lvl="1"/>
            <a:r>
              <a:rPr lang="en-US" altLang="en-US" sz="2400" dirty="0">
                <a:solidFill>
                  <a:srgbClr val="090909"/>
                </a:solidFill>
              </a:rPr>
              <a:t>Describes </a:t>
            </a:r>
            <a:r>
              <a:rPr lang="en-US" altLang="en-US" sz="2400" b="1" dirty="0">
                <a:solidFill>
                  <a:srgbClr val="090909"/>
                </a:solidFill>
                <a:sym typeface="Lucida Grande" charset="0"/>
              </a:rPr>
              <a:t>who</a:t>
            </a:r>
            <a:r>
              <a:rPr lang="en-US" altLang="en-US" sz="2400" dirty="0">
                <a:solidFill>
                  <a:srgbClr val="090909"/>
                </a:solidFill>
              </a:rPr>
              <a:t> wants, </a:t>
            </a:r>
            <a:r>
              <a:rPr lang="en-US" altLang="en-US" sz="2400" b="1" dirty="0">
                <a:solidFill>
                  <a:srgbClr val="090909"/>
                </a:solidFill>
                <a:sym typeface="Lucida Grande" charset="0"/>
              </a:rPr>
              <a:t>what</a:t>
            </a:r>
            <a:r>
              <a:rPr lang="en-US" altLang="en-US" sz="2400" dirty="0">
                <a:solidFill>
                  <a:srgbClr val="090909"/>
                </a:solidFill>
              </a:rPr>
              <a:t> wants and </a:t>
            </a:r>
            <a:r>
              <a:rPr lang="en-US" altLang="en-US" sz="2400" b="1" dirty="0" smtClean="0">
                <a:solidFill>
                  <a:srgbClr val="090909"/>
                </a:solidFill>
                <a:sym typeface="Lucida Grande" charset="0"/>
              </a:rPr>
              <a:t>why </a:t>
            </a:r>
            <a:r>
              <a:rPr lang="en-US" altLang="en-US" sz="2400" dirty="0">
                <a:solidFill>
                  <a:srgbClr val="090909"/>
                </a:solidFill>
              </a:rPr>
              <a:t>in one sentence</a:t>
            </a:r>
          </a:p>
          <a:p>
            <a:pPr marL="274320" lvl="1"/>
            <a:r>
              <a:rPr lang="en-US" altLang="en-US" sz="2400" dirty="0">
                <a:solidFill>
                  <a:srgbClr val="090909"/>
                </a:solidFill>
              </a:rPr>
              <a:t>Examples:</a:t>
            </a:r>
          </a:p>
          <a:p>
            <a:pPr marL="548640" lvl="3" indent="-274320"/>
            <a:r>
              <a:rPr lang="en-US" altLang="en-US" sz="2100" dirty="0">
                <a:solidFill>
                  <a:srgbClr val="090909"/>
                </a:solidFill>
                <a:sym typeface="Lucida Grande" charset="0"/>
              </a:rPr>
              <a:t>“As an end user I want to be able to upload my picture to my profile page, so that my profile page looks cool</a:t>
            </a:r>
            <a:r>
              <a:rPr lang="en-US" altLang="en-US" sz="2100" dirty="0" smtClean="0">
                <a:solidFill>
                  <a:srgbClr val="090909"/>
                </a:solidFill>
                <a:sym typeface="Lucida Grande" charset="0"/>
              </a:rPr>
              <a:t>”</a:t>
            </a:r>
          </a:p>
          <a:p>
            <a:pPr marL="548640" lvl="3" indent="-274320"/>
            <a:r>
              <a:rPr lang="en-US" altLang="en-US" sz="2100" dirty="0">
                <a:solidFill>
                  <a:srgbClr val="090909"/>
                </a:solidFill>
                <a:sym typeface="Lucida Grande" charset="0"/>
              </a:rPr>
              <a:t>“As a sales person, I want to see statistics of my performance in graphical charts, so that I monitor my performance”</a:t>
            </a:r>
          </a:p>
          <a:p>
            <a:pPr marL="548640" lvl="3" indent="-274320"/>
            <a:r>
              <a:rPr lang="en-US" altLang="en-US" sz="2100" dirty="0">
                <a:solidFill>
                  <a:srgbClr val="090909"/>
                </a:solidFill>
                <a:sym typeface="Lucida Grande" charset="0"/>
              </a:rPr>
              <a:t>“As an administrator, I want to have database backups, so that I won’t be in big trouble if something unexpected happens”</a:t>
            </a:r>
          </a:p>
          <a:p>
            <a:pPr marL="274320" lvl="2" indent="-274320"/>
            <a:r>
              <a:rPr lang="en-US" altLang="en-US" sz="2400" dirty="0">
                <a:solidFill>
                  <a:srgbClr val="090909"/>
                </a:solidFill>
              </a:rPr>
              <a:t>User story </a:t>
            </a:r>
            <a:r>
              <a:rPr lang="en-US" altLang="en-US" sz="2400" b="1" dirty="0">
                <a:solidFill>
                  <a:srgbClr val="090909"/>
                </a:solidFill>
                <a:sym typeface="Lucida Grande" charset="0"/>
              </a:rPr>
              <a:t>does not</a:t>
            </a:r>
            <a:r>
              <a:rPr lang="en-US" altLang="en-US" sz="2400" dirty="0">
                <a:solidFill>
                  <a:srgbClr val="090909"/>
                </a:solidFill>
              </a:rPr>
              <a:t> define any details of the</a:t>
            </a:r>
            <a:r>
              <a:rPr lang="en-US" altLang="en-US" sz="2400" b="1" dirty="0">
                <a:solidFill>
                  <a:srgbClr val="090909"/>
                </a:solidFill>
              </a:rPr>
              <a:t> implementation</a:t>
            </a:r>
            <a:r>
              <a:rPr lang="en-US" altLang="en-US" sz="2400" dirty="0">
                <a:solidFill>
                  <a:srgbClr val="090909"/>
                </a:solidFill>
              </a:rPr>
              <a:t>!</a:t>
            </a:r>
          </a:p>
          <a:p>
            <a:pPr marL="274320" lvl="2" indent="-274320"/>
            <a:r>
              <a:rPr lang="en-US" altLang="en-US" sz="2400" dirty="0">
                <a:solidFill>
                  <a:srgbClr val="090909"/>
                </a:solidFill>
              </a:rPr>
              <a:t>Every user story needs a </a:t>
            </a:r>
            <a:r>
              <a:rPr lang="en-US" altLang="en-US" sz="2400" dirty="0">
                <a:solidFill>
                  <a:srgbClr val="090909"/>
                </a:solidFill>
                <a:sym typeface="Lucida Grande" charset="0"/>
              </a:rPr>
              <a:t>Definition of Done</a:t>
            </a:r>
            <a:r>
              <a:rPr lang="en-US" altLang="en-US" sz="2400" dirty="0">
                <a:solidFill>
                  <a:srgbClr val="090909"/>
                </a:solidFill>
              </a:rPr>
              <a:t> (acceptance criteria)</a:t>
            </a:r>
            <a:endParaRPr lang="en-US" altLang="en-US" sz="2400" dirty="0">
              <a:solidFill>
                <a:srgbClr val="090909"/>
              </a:solidFill>
              <a:sym typeface="Lucida Grande" charset="0"/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81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Oval 50"/>
          <p:cNvSpPr/>
          <p:nvPr/>
        </p:nvSpPr>
        <p:spPr>
          <a:xfrm>
            <a:off x="5638800" y="2936630"/>
            <a:ext cx="609600" cy="6096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246685" y="2514600"/>
            <a:ext cx="726830" cy="72683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094892" y="3311768"/>
            <a:ext cx="867508" cy="844062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096000" y="4021015"/>
            <a:ext cx="515815" cy="515815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be 10"/>
          <p:cNvSpPr/>
          <p:nvPr/>
        </p:nvSpPr>
        <p:spPr>
          <a:xfrm>
            <a:off x="304800" y="5695950"/>
            <a:ext cx="8534400" cy="381000"/>
          </a:xfrm>
          <a:prstGeom prst="cube">
            <a:avLst>
              <a:gd name="adj" fmla="val 10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14" name="Cube 13"/>
          <p:cNvSpPr/>
          <p:nvPr/>
        </p:nvSpPr>
        <p:spPr>
          <a:xfrm>
            <a:off x="1504950" y="5695950"/>
            <a:ext cx="762000" cy="381000"/>
          </a:xfrm>
          <a:prstGeom prst="cube">
            <a:avLst>
              <a:gd name="adj" fmla="val 35069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Chevron 28"/>
          <p:cNvSpPr/>
          <p:nvPr/>
        </p:nvSpPr>
        <p:spPr>
          <a:xfrm>
            <a:off x="3581400" y="5695950"/>
            <a:ext cx="457200" cy="400050"/>
          </a:xfrm>
          <a:prstGeom prst="chevron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Chevron 29"/>
          <p:cNvSpPr/>
          <p:nvPr/>
        </p:nvSpPr>
        <p:spPr>
          <a:xfrm>
            <a:off x="7467600" y="5695950"/>
            <a:ext cx="457200" cy="400050"/>
          </a:xfrm>
          <a:prstGeom prst="chevron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Chevron 30"/>
          <p:cNvSpPr/>
          <p:nvPr/>
        </p:nvSpPr>
        <p:spPr>
          <a:xfrm>
            <a:off x="6705600" y="5695950"/>
            <a:ext cx="457200" cy="400050"/>
          </a:xfrm>
          <a:prstGeom prst="chevron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Chevron 31"/>
          <p:cNvSpPr/>
          <p:nvPr/>
        </p:nvSpPr>
        <p:spPr>
          <a:xfrm>
            <a:off x="5943600" y="5695950"/>
            <a:ext cx="457200" cy="400050"/>
          </a:xfrm>
          <a:prstGeom prst="chevron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Chevron 32"/>
          <p:cNvSpPr/>
          <p:nvPr/>
        </p:nvSpPr>
        <p:spPr>
          <a:xfrm>
            <a:off x="5181600" y="5695950"/>
            <a:ext cx="457200" cy="400050"/>
          </a:xfrm>
          <a:prstGeom prst="chevron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Chevron 33"/>
          <p:cNvSpPr/>
          <p:nvPr/>
        </p:nvSpPr>
        <p:spPr>
          <a:xfrm>
            <a:off x="4419600" y="5695950"/>
            <a:ext cx="457200" cy="400050"/>
          </a:xfrm>
          <a:prstGeom prst="chevron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Chevron 36"/>
          <p:cNvSpPr/>
          <p:nvPr/>
        </p:nvSpPr>
        <p:spPr>
          <a:xfrm>
            <a:off x="742950" y="5695950"/>
            <a:ext cx="457200" cy="400050"/>
          </a:xfrm>
          <a:prstGeom prst="chevron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Chevron 34"/>
          <p:cNvSpPr/>
          <p:nvPr/>
        </p:nvSpPr>
        <p:spPr>
          <a:xfrm>
            <a:off x="2343150" y="5695950"/>
            <a:ext cx="457200" cy="400050"/>
          </a:xfrm>
          <a:prstGeom prst="chevron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be 6"/>
          <p:cNvSpPr/>
          <p:nvPr/>
        </p:nvSpPr>
        <p:spPr>
          <a:xfrm>
            <a:off x="514350" y="2952750"/>
            <a:ext cx="762000" cy="3124200"/>
          </a:xfrm>
          <a:prstGeom prst="cube">
            <a:avLst>
              <a:gd name="adj" fmla="val 22569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ube 14"/>
          <p:cNvSpPr/>
          <p:nvPr/>
        </p:nvSpPr>
        <p:spPr>
          <a:xfrm>
            <a:off x="1504950" y="5467350"/>
            <a:ext cx="762000" cy="381000"/>
          </a:xfrm>
          <a:prstGeom prst="cube">
            <a:avLst>
              <a:gd name="adj" fmla="val 35069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ube 15"/>
          <p:cNvSpPr/>
          <p:nvPr/>
        </p:nvSpPr>
        <p:spPr>
          <a:xfrm>
            <a:off x="1504950" y="5238750"/>
            <a:ext cx="762000" cy="381000"/>
          </a:xfrm>
          <a:prstGeom prst="cube">
            <a:avLst>
              <a:gd name="adj" fmla="val 35069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ube 16"/>
          <p:cNvSpPr/>
          <p:nvPr/>
        </p:nvSpPr>
        <p:spPr>
          <a:xfrm>
            <a:off x="1504950" y="5010150"/>
            <a:ext cx="762000" cy="381000"/>
          </a:xfrm>
          <a:prstGeom prst="cube">
            <a:avLst>
              <a:gd name="adj" fmla="val 35069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ube 17"/>
          <p:cNvSpPr/>
          <p:nvPr/>
        </p:nvSpPr>
        <p:spPr>
          <a:xfrm>
            <a:off x="1504950" y="4781550"/>
            <a:ext cx="762000" cy="381000"/>
          </a:xfrm>
          <a:prstGeom prst="cube">
            <a:avLst>
              <a:gd name="adj" fmla="val 35069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ube 18"/>
          <p:cNvSpPr/>
          <p:nvPr/>
        </p:nvSpPr>
        <p:spPr>
          <a:xfrm>
            <a:off x="1504950" y="4552950"/>
            <a:ext cx="762000" cy="381000"/>
          </a:xfrm>
          <a:prstGeom prst="cube">
            <a:avLst>
              <a:gd name="adj" fmla="val 35069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ube 19"/>
          <p:cNvSpPr/>
          <p:nvPr/>
        </p:nvSpPr>
        <p:spPr>
          <a:xfrm>
            <a:off x="1504950" y="4324350"/>
            <a:ext cx="762000" cy="381000"/>
          </a:xfrm>
          <a:prstGeom prst="cube">
            <a:avLst>
              <a:gd name="adj" fmla="val 35069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ube 20"/>
          <p:cNvSpPr/>
          <p:nvPr/>
        </p:nvSpPr>
        <p:spPr>
          <a:xfrm>
            <a:off x="1504950" y="4095750"/>
            <a:ext cx="762000" cy="381000"/>
          </a:xfrm>
          <a:prstGeom prst="cube">
            <a:avLst>
              <a:gd name="adj" fmla="val 35069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ube 21"/>
          <p:cNvSpPr/>
          <p:nvPr/>
        </p:nvSpPr>
        <p:spPr>
          <a:xfrm>
            <a:off x="1504950" y="3867150"/>
            <a:ext cx="762000" cy="381000"/>
          </a:xfrm>
          <a:prstGeom prst="cube">
            <a:avLst>
              <a:gd name="adj" fmla="val 35069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ube 22"/>
          <p:cNvSpPr/>
          <p:nvPr/>
        </p:nvSpPr>
        <p:spPr>
          <a:xfrm>
            <a:off x="1504950" y="3638550"/>
            <a:ext cx="762000" cy="381000"/>
          </a:xfrm>
          <a:prstGeom prst="cube">
            <a:avLst>
              <a:gd name="adj" fmla="val 35069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ube 23"/>
          <p:cNvSpPr/>
          <p:nvPr/>
        </p:nvSpPr>
        <p:spPr>
          <a:xfrm>
            <a:off x="1504950" y="3409950"/>
            <a:ext cx="762000" cy="381000"/>
          </a:xfrm>
          <a:prstGeom prst="cube">
            <a:avLst>
              <a:gd name="adj" fmla="val 35069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ube 24"/>
          <p:cNvSpPr/>
          <p:nvPr/>
        </p:nvSpPr>
        <p:spPr>
          <a:xfrm>
            <a:off x="1504950" y="3181350"/>
            <a:ext cx="762000" cy="381000"/>
          </a:xfrm>
          <a:prstGeom prst="cube">
            <a:avLst>
              <a:gd name="adj" fmla="val 35069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ube 25"/>
          <p:cNvSpPr/>
          <p:nvPr/>
        </p:nvSpPr>
        <p:spPr>
          <a:xfrm>
            <a:off x="1504950" y="2952750"/>
            <a:ext cx="762000" cy="381000"/>
          </a:xfrm>
          <a:prstGeom prst="cube">
            <a:avLst>
              <a:gd name="adj" fmla="val 35069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Punched Tape 11"/>
          <p:cNvSpPr/>
          <p:nvPr/>
        </p:nvSpPr>
        <p:spPr>
          <a:xfrm flipH="1">
            <a:off x="457200" y="2495550"/>
            <a:ext cx="876300" cy="609600"/>
          </a:xfrm>
          <a:prstGeom prst="flowChartPunchedTap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Vision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Flowchart: Punched Tape 37"/>
          <p:cNvSpPr/>
          <p:nvPr/>
        </p:nvSpPr>
        <p:spPr>
          <a:xfrm flipH="1">
            <a:off x="1447800" y="2495550"/>
            <a:ext cx="876300" cy="609600"/>
          </a:xfrm>
          <a:prstGeom prst="flowChartPunchedTap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Backlog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Cube 38"/>
          <p:cNvSpPr/>
          <p:nvPr/>
        </p:nvSpPr>
        <p:spPr>
          <a:xfrm>
            <a:off x="2571750" y="5695950"/>
            <a:ext cx="762000" cy="381000"/>
          </a:xfrm>
          <a:prstGeom prst="cube">
            <a:avLst>
              <a:gd name="adj" fmla="val 35069"/>
            </a:avLst>
          </a:prstGeom>
          <a:solidFill>
            <a:srgbClr val="55408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Cube 39"/>
          <p:cNvSpPr/>
          <p:nvPr/>
        </p:nvSpPr>
        <p:spPr>
          <a:xfrm>
            <a:off x="2571750" y="5467350"/>
            <a:ext cx="762000" cy="381000"/>
          </a:xfrm>
          <a:prstGeom prst="cube">
            <a:avLst>
              <a:gd name="adj" fmla="val 35069"/>
            </a:avLst>
          </a:prstGeom>
          <a:solidFill>
            <a:srgbClr val="55408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Cube 40"/>
          <p:cNvSpPr/>
          <p:nvPr/>
        </p:nvSpPr>
        <p:spPr>
          <a:xfrm>
            <a:off x="2571750" y="5238750"/>
            <a:ext cx="762000" cy="381000"/>
          </a:xfrm>
          <a:prstGeom prst="cube">
            <a:avLst>
              <a:gd name="adj" fmla="val 35069"/>
            </a:avLst>
          </a:prstGeom>
          <a:solidFill>
            <a:srgbClr val="55408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Cube 41"/>
          <p:cNvSpPr/>
          <p:nvPr/>
        </p:nvSpPr>
        <p:spPr>
          <a:xfrm>
            <a:off x="2571750" y="5010150"/>
            <a:ext cx="762000" cy="381000"/>
          </a:xfrm>
          <a:prstGeom prst="cube">
            <a:avLst>
              <a:gd name="adj" fmla="val 35069"/>
            </a:avLst>
          </a:prstGeom>
          <a:solidFill>
            <a:srgbClr val="55408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lowchart: Punched Tape 42"/>
          <p:cNvSpPr/>
          <p:nvPr/>
        </p:nvSpPr>
        <p:spPr>
          <a:xfrm flipH="1">
            <a:off x="2514600" y="4400550"/>
            <a:ext cx="876300" cy="609600"/>
          </a:xfrm>
          <a:prstGeom prst="flowChartPunchedTap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Sprint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Backlog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Curved Right Arrow 43"/>
          <p:cNvSpPr/>
          <p:nvPr/>
        </p:nvSpPr>
        <p:spPr>
          <a:xfrm rot="5400000">
            <a:off x="4114800" y="2593730"/>
            <a:ext cx="1333500" cy="2552700"/>
          </a:xfrm>
          <a:prstGeom prst="curved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419600" y="3622430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2 – 4</a:t>
            </a:r>
          </a:p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weeks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5257800" y="5339860"/>
            <a:ext cx="187570" cy="18757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lowchart: Punched Tape 45"/>
          <p:cNvSpPr/>
          <p:nvPr/>
        </p:nvSpPr>
        <p:spPr>
          <a:xfrm flipH="1">
            <a:off x="4343400" y="4622554"/>
            <a:ext cx="1066800" cy="676275"/>
          </a:xfrm>
          <a:prstGeom prst="flowChartPunchedTap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Sprint Planning</a:t>
            </a:r>
            <a:endParaRPr lang="en-US" sz="1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5867400" y="4894384"/>
            <a:ext cx="328246" cy="32824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0" name="Group 59"/>
          <p:cNvGrpSpPr/>
          <p:nvPr/>
        </p:nvGrpSpPr>
        <p:grpSpPr>
          <a:xfrm flipH="1">
            <a:off x="3124200" y="457200"/>
            <a:ext cx="2223736" cy="1905000"/>
            <a:chOff x="3552092" y="609600"/>
            <a:chExt cx="3516923" cy="3012830"/>
          </a:xfrm>
        </p:grpSpPr>
        <p:sp>
          <p:nvSpPr>
            <p:cNvPr id="54" name="Oval 53"/>
            <p:cNvSpPr/>
            <p:nvPr/>
          </p:nvSpPr>
          <p:spPr>
            <a:xfrm flipH="1">
              <a:off x="6096000" y="1031630"/>
              <a:ext cx="609600" cy="6096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>
                <a:rot lat="20999999" lon="10799999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 flipH="1">
              <a:off x="4703885" y="609600"/>
              <a:ext cx="726830" cy="72683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>
                <a:rot lat="20999999" lon="10799999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 flipH="1">
              <a:off x="3552092" y="1406768"/>
              <a:ext cx="867508" cy="844062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>
                <a:rot lat="20999999" lon="10799999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 flipH="1">
              <a:off x="6553200" y="2116015"/>
              <a:ext cx="515815" cy="515815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>
                <a:rot lat="20999999" lon="10799999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 flipH="1">
              <a:off x="5715000" y="3434860"/>
              <a:ext cx="187570" cy="18757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>
                <a:rot lat="20999999" lon="10799999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 flipH="1">
              <a:off x="6324600" y="2989384"/>
              <a:ext cx="328246" cy="328246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>
                <a:rot lat="20999999" lon="10799999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2" name="Curved Down Arrow 61"/>
          <p:cNvSpPr/>
          <p:nvPr/>
        </p:nvSpPr>
        <p:spPr>
          <a:xfrm rot="19264910">
            <a:off x="3346976" y="1047557"/>
            <a:ext cx="1447800" cy="848726"/>
          </a:xfrm>
          <a:prstGeom prst="curved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700111" y="1403105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24 hours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Flowchart: Punched Tape 63"/>
          <p:cNvSpPr/>
          <p:nvPr/>
        </p:nvSpPr>
        <p:spPr>
          <a:xfrm flipH="1">
            <a:off x="6400800" y="3927230"/>
            <a:ext cx="1066800" cy="676275"/>
          </a:xfrm>
          <a:prstGeom prst="flowChartPunchedTap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Backlog Grooming</a:t>
            </a:r>
            <a:endParaRPr lang="en-US" sz="1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Flowchart: Punched Tape 64"/>
          <p:cNvSpPr/>
          <p:nvPr/>
        </p:nvSpPr>
        <p:spPr>
          <a:xfrm flipH="1">
            <a:off x="2514600" y="3546230"/>
            <a:ext cx="1411432" cy="676275"/>
          </a:xfrm>
          <a:prstGeom prst="flowChartPunchedTap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Sprint Retrospective</a:t>
            </a:r>
            <a:endParaRPr lang="en-US" sz="1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Flowchart: Punched Tape 65"/>
          <p:cNvSpPr/>
          <p:nvPr/>
        </p:nvSpPr>
        <p:spPr>
          <a:xfrm flipH="1">
            <a:off x="3657600" y="2708030"/>
            <a:ext cx="1066800" cy="676275"/>
          </a:xfrm>
          <a:prstGeom prst="flowChartPunchedTap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Sprint Review</a:t>
            </a:r>
            <a:endParaRPr lang="en-US" sz="1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Flowchart: Punched Tape 66"/>
          <p:cNvSpPr/>
          <p:nvPr/>
        </p:nvSpPr>
        <p:spPr>
          <a:xfrm flipH="1">
            <a:off x="2667000" y="1990725"/>
            <a:ext cx="1066800" cy="676275"/>
          </a:xfrm>
          <a:prstGeom prst="flowChartPunchedTap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Scrum</a:t>
            </a:r>
            <a:endParaRPr lang="en-US" sz="1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Flowchart: Punched Tape 67"/>
          <p:cNvSpPr/>
          <p:nvPr/>
        </p:nvSpPr>
        <p:spPr>
          <a:xfrm flipH="1">
            <a:off x="2286000" y="990600"/>
            <a:ext cx="1066800" cy="676275"/>
          </a:xfrm>
          <a:prstGeom prst="flowChartPunchedTap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</a:t>
            </a:r>
            <a:endParaRPr lang="en-US" sz="1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Flowchart: Punched Tape 68"/>
          <p:cNvSpPr/>
          <p:nvPr/>
        </p:nvSpPr>
        <p:spPr>
          <a:xfrm flipH="1">
            <a:off x="3124200" y="119062"/>
            <a:ext cx="1066800" cy="676275"/>
          </a:xfrm>
          <a:prstGeom prst="flowChartPunchedTap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en-US" sz="1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Flowchart: Punched Tape 69"/>
          <p:cNvSpPr/>
          <p:nvPr/>
        </p:nvSpPr>
        <p:spPr>
          <a:xfrm flipH="1">
            <a:off x="4800600" y="466725"/>
            <a:ext cx="1066800" cy="676275"/>
          </a:xfrm>
          <a:prstGeom prst="flowChartPunchedTap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Check-in</a:t>
            </a:r>
            <a:endParaRPr lang="en-US" sz="1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Flowchart: Punched Tape 70"/>
          <p:cNvSpPr/>
          <p:nvPr/>
        </p:nvSpPr>
        <p:spPr>
          <a:xfrm flipH="1">
            <a:off x="4724400" y="1533525"/>
            <a:ext cx="1066800" cy="676275"/>
          </a:xfrm>
          <a:prstGeom prst="flowChartPunchedTap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 the Task</a:t>
            </a:r>
            <a:endParaRPr lang="en-US" sz="1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Cube 71"/>
          <p:cNvSpPr/>
          <p:nvPr/>
        </p:nvSpPr>
        <p:spPr>
          <a:xfrm>
            <a:off x="7086600" y="5467350"/>
            <a:ext cx="1447800" cy="628650"/>
          </a:xfrm>
          <a:prstGeom prst="cube">
            <a:avLst>
              <a:gd name="adj" fmla="val 35069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lowchart: Punched Tape 73"/>
          <p:cNvSpPr/>
          <p:nvPr/>
        </p:nvSpPr>
        <p:spPr>
          <a:xfrm flipH="1">
            <a:off x="6762750" y="4933950"/>
            <a:ext cx="2095500" cy="676275"/>
          </a:xfrm>
          <a:prstGeom prst="flowChartPunchedTape">
            <a:avLst/>
          </a:prstGeom>
          <a:solidFill>
            <a:schemeClr val="bg1">
              <a:lumMod val="95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Potentially Shippable* Product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016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Scrum Characteristics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Simple and scalable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Empirical process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Short-term detailed planning with constant feedback provides simple inspect and adapt cycle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Simple techniques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And work artifacts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Requirements are captured as user stories in a list of product backlog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Progress is made in Sprints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Teams collaborating with the Product Owner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Optimizes working environment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Reduces organizational overhead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Detects everything that gets in the way of delivery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Fosters openness and demands visibility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52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Definition of Done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altLang="en-US" dirty="0">
                <a:solidFill>
                  <a:srgbClr val="090909"/>
                </a:solidFill>
              </a:rPr>
              <a:t>Definition of </a:t>
            </a:r>
            <a:r>
              <a:rPr lang="en-US" altLang="en-US" dirty="0" smtClean="0">
                <a:solidFill>
                  <a:srgbClr val="090909"/>
                </a:solidFill>
              </a:rPr>
              <a:t>Done (DoD) </a:t>
            </a:r>
            <a:r>
              <a:rPr lang="en-US" altLang="en-US" dirty="0">
                <a:solidFill>
                  <a:srgbClr val="090909"/>
                </a:solidFill>
              </a:rPr>
              <a:t>must describe exactly what “done” means</a:t>
            </a:r>
          </a:p>
          <a:p>
            <a:pPr lvl="1"/>
            <a:r>
              <a:rPr lang="en-US" altLang="en-US" sz="2000" dirty="0">
                <a:solidFill>
                  <a:srgbClr val="090909"/>
                </a:solidFill>
              </a:rPr>
              <a:t>Careful attention Must be </a:t>
            </a:r>
            <a:r>
              <a:rPr lang="en-US" altLang="en-US" sz="2000" dirty="0" smtClean="0">
                <a:solidFill>
                  <a:srgbClr val="090909"/>
                </a:solidFill>
              </a:rPr>
              <a:t>paid </a:t>
            </a:r>
            <a:r>
              <a:rPr lang="en-US" altLang="en-US" sz="2000" dirty="0">
                <a:solidFill>
                  <a:srgbClr val="090909"/>
                </a:solidFill>
              </a:rPr>
              <a:t>when defining the DoD</a:t>
            </a:r>
          </a:p>
          <a:p>
            <a:pPr lvl="1"/>
            <a:r>
              <a:rPr lang="en-US" altLang="en-US" sz="2000" dirty="0">
                <a:solidFill>
                  <a:srgbClr val="090909"/>
                </a:solidFill>
              </a:rPr>
              <a:t>The scrum team must challenge the DoD, if necessary</a:t>
            </a:r>
          </a:p>
          <a:p>
            <a:pPr lvl="1"/>
            <a:r>
              <a:rPr lang="en-US" altLang="en-US" sz="2000" dirty="0">
                <a:solidFill>
                  <a:srgbClr val="090909"/>
                </a:solidFill>
                <a:sym typeface="Lucida Grande" charset="0"/>
              </a:rPr>
              <a:t>“What’s not in DoD, is not needed”</a:t>
            </a:r>
          </a:p>
          <a:p>
            <a:pPr lvl="1"/>
            <a:r>
              <a:rPr lang="en-US" altLang="en-US" sz="2000" dirty="0">
                <a:solidFill>
                  <a:srgbClr val="090909"/>
                </a:solidFill>
              </a:rPr>
              <a:t>Item is either “</a:t>
            </a:r>
            <a:r>
              <a:rPr lang="en-US" altLang="en-US" sz="2000" dirty="0">
                <a:solidFill>
                  <a:srgbClr val="090909"/>
                </a:solidFill>
                <a:sym typeface="Lucida Grande" charset="0"/>
              </a:rPr>
              <a:t>done” </a:t>
            </a:r>
            <a:r>
              <a:rPr lang="en-US" altLang="en-US" sz="2000" dirty="0">
                <a:solidFill>
                  <a:srgbClr val="090909"/>
                </a:solidFill>
              </a:rPr>
              <a:t>or “</a:t>
            </a:r>
            <a:r>
              <a:rPr lang="en-US" altLang="en-US" sz="2000" dirty="0">
                <a:solidFill>
                  <a:srgbClr val="090909"/>
                </a:solidFill>
                <a:sym typeface="Lucida Grande" charset="0"/>
              </a:rPr>
              <a:t>not done”</a:t>
            </a:r>
          </a:p>
          <a:p>
            <a:r>
              <a:rPr lang="en-US" altLang="en-US" dirty="0">
                <a:solidFill>
                  <a:srgbClr val="090909"/>
                </a:solidFill>
              </a:rPr>
              <a:t>Example:</a:t>
            </a:r>
          </a:p>
          <a:p>
            <a:pPr lvl="1"/>
            <a:r>
              <a:rPr lang="en-US" altLang="en-US" sz="2000" dirty="0">
                <a:solidFill>
                  <a:srgbClr val="090909"/>
                </a:solidFill>
              </a:rPr>
              <a:t>Story: Picture upload</a:t>
            </a:r>
          </a:p>
          <a:p>
            <a:pPr lvl="2"/>
            <a:r>
              <a:rPr lang="en-US" altLang="en-US" dirty="0">
                <a:solidFill>
                  <a:srgbClr val="090909"/>
                </a:solidFill>
              </a:rPr>
              <a:t>end user can upload his/her picture from profile settings page</a:t>
            </a:r>
          </a:p>
          <a:p>
            <a:pPr lvl="2"/>
            <a:r>
              <a:rPr lang="en-US" altLang="en-US" dirty="0">
                <a:solidFill>
                  <a:srgbClr val="090909"/>
                </a:solidFill>
              </a:rPr>
              <a:t>picture is shown on the left upper corner of the profile page</a:t>
            </a:r>
          </a:p>
          <a:p>
            <a:pPr lvl="2"/>
            <a:r>
              <a:rPr lang="en-US" altLang="en-US" dirty="0">
                <a:solidFill>
                  <a:srgbClr val="090909"/>
                </a:solidFill>
              </a:rPr>
              <a:t>picture is scaled to fit the profile picture box on the profile page</a:t>
            </a:r>
          </a:p>
          <a:p>
            <a:r>
              <a:rPr lang="en-US" altLang="en-US" sz="2000" b="1" dirty="0">
                <a:solidFill>
                  <a:srgbClr val="090909"/>
                </a:solidFill>
                <a:sym typeface="Lucida Grande" charset="0"/>
              </a:rPr>
              <a:t>Does not </a:t>
            </a:r>
            <a:r>
              <a:rPr lang="en-US" altLang="en-US" sz="2000" dirty="0">
                <a:solidFill>
                  <a:srgbClr val="090909"/>
                </a:solidFill>
              </a:rPr>
              <a:t>define any </a:t>
            </a:r>
            <a:r>
              <a:rPr lang="en-US" altLang="en-US" sz="2000" b="1" dirty="0">
                <a:solidFill>
                  <a:srgbClr val="090909"/>
                </a:solidFill>
              </a:rPr>
              <a:t>details of the implementation!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84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3600" dirty="0" smtClean="0"/>
              <a:t>The classic story of the “Pig and Chicken”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31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33600"/>
            <a:ext cx="7522585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932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Late,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Mohen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. “Scrum – An Introduction”</a:t>
            </a: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Mittal, Deepak. “Introduction to Scrum”</a:t>
            </a: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Srivastava, Ram. “Agile Method – Scrum”</a:t>
            </a: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08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Scrum Framework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Roles</a:t>
            </a:r>
            <a:r>
              <a:rPr lang="en-US" dirty="0" smtClean="0">
                <a:solidFill>
                  <a:schemeClr val="tx1"/>
                </a:solidFill>
              </a:rPr>
              <a:t>: Product Owner, Scrum Master, Scrum Team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Ceremonies</a:t>
            </a:r>
            <a:r>
              <a:rPr lang="en-US" dirty="0" smtClean="0">
                <a:solidFill>
                  <a:schemeClr val="tx1"/>
                </a:solidFill>
              </a:rPr>
              <a:t>: Sprint Planning, Sprint Review, Sprint Retrospective, and Daily Stand-up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Artifacts</a:t>
            </a:r>
            <a:r>
              <a:rPr lang="en-US" dirty="0" smtClean="0">
                <a:solidFill>
                  <a:schemeClr val="tx1"/>
                </a:solidFill>
              </a:rPr>
              <a:t>: Product Backlog, Sprint Backlog, Burndown Chart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2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Scrum Roles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Product Owner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Scrum Master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Scrum Team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Product Owner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Captures Product Vision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Represents the voice of the customer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Creates initial Product Backlog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Writes customer-centric items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Helps set the direction of the product (Release Date)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Accountable for ensuring that the Team delivers value to the business (prioritize according to market value)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Responsible for: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Product Backlog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Prioritization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76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Scrum Master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Combination of Coach, Fixer and Gatekeeper</a:t>
            </a:r>
          </a:p>
          <a:p>
            <a:r>
              <a:rPr lang="en-US" dirty="0" smtClean="0"/>
              <a:t>Makes sure the project is progressing smoothly</a:t>
            </a:r>
          </a:p>
          <a:p>
            <a:r>
              <a:rPr lang="en-US" dirty="0" smtClean="0"/>
              <a:t>Monitors the work being done</a:t>
            </a:r>
          </a:p>
          <a:p>
            <a:r>
              <a:rPr lang="en-US" dirty="0" smtClean="0"/>
              <a:t>Facilitates release planning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To protect the team and keep them focused on the tasks at hand</a:t>
            </a:r>
          </a:p>
          <a:p>
            <a:r>
              <a:rPr lang="en-US" i="1" dirty="0" smtClean="0"/>
              <a:t>Servant-leader</a:t>
            </a:r>
            <a:endParaRPr lang="en-US" i="1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56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Scrum Team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These are the people who build products, make estimates</a:t>
            </a:r>
          </a:p>
          <a:p>
            <a:r>
              <a:rPr lang="en-US" dirty="0" smtClean="0"/>
              <a:t>Scrum recommends teams of 7 +/- 2 participants</a:t>
            </a:r>
          </a:p>
          <a:p>
            <a:r>
              <a:rPr lang="en-US" dirty="0" smtClean="0"/>
              <a:t>The teams are cross-functional and self-organizing</a:t>
            </a:r>
          </a:p>
          <a:p>
            <a:pPr lvl="1"/>
            <a:r>
              <a:rPr lang="en-US" dirty="0" smtClean="0"/>
              <a:t>The Team decides who shall do what</a:t>
            </a:r>
          </a:p>
          <a:p>
            <a:pPr lvl="1"/>
            <a:r>
              <a:rPr lang="en-US" dirty="0" smtClean="0"/>
              <a:t>They </a:t>
            </a:r>
            <a:r>
              <a:rPr lang="en-US" dirty="0" smtClean="0">
                <a:solidFill>
                  <a:srgbClr val="C00000"/>
                </a:solidFill>
              </a:rPr>
              <a:t>inspect and adapt </a:t>
            </a:r>
            <a:r>
              <a:rPr lang="en-US" dirty="0" smtClean="0"/>
              <a:t>as the Sprint goes along</a:t>
            </a:r>
          </a:p>
          <a:p>
            <a:pPr lvl="1"/>
            <a:r>
              <a:rPr lang="en-US" dirty="0" smtClean="0"/>
              <a:t>Team members should be full-time</a:t>
            </a:r>
          </a:p>
          <a:p>
            <a:pPr lvl="1"/>
            <a:r>
              <a:rPr lang="en-US" dirty="0" smtClean="0"/>
              <a:t>Membership can change only between Sprints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78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Scrum Ceremonies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Release Planning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Sprint Planning</a:t>
            </a:r>
          </a:p>
          <a:p>
            <a:r>
              <a:rPr lang="en-US" dirty="0">
                <a:solidFill>
                  <a:schemeClr val="tx1"/>
                </a:solidFill>
              </a:rPr>
              <a:t>Daily Stand-up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Sprint Review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Sprint Retrospective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26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486</TotalTime>
  <Words>1557</Words>
  <Application>Microsoft Office PowerPoint</Application>
  <PresentationFormat>On-screen Show (4:3)</PresentationFormat>
  <Paragraphs>251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Newsprint</vt:lpstr>
      <vt:lpstr>Scrum</vt:lpstr>
      <vt:lpstr>Scrum in 100 words</vt:lpstr>
      <vt:lpstr>Scrum Characteristics</vt:lpstr>
      <vt:lpstr>Scrum Framework</vt:lpstr>
      <vt:lpstr>Scrum Roles</vt:lpstr>
      <vt:lpstr>Product Owner</vt:lpstr>
      <vt:lpstr>Scrum Master</vt:lpstr>
      <vt:lpstr>Scrum Team</vt:lpstr>
      <vt:lpstr>Scrum Ceremonies</vt:lpstr>
      <vt:lpstr>Release Planning</vt:lpstr>
      <vt:lpstr>Sprint Planning</vt:lpstr>
      <vt:lpstr>Daily Stand-ups</vt:lpstr>
      <vt:lpstr>Sprint Review</vt:lpstr>
      <vt:lpstr>Sprint Retrospective</vt:lpstr>
      <vt:lpstr>Scrum Artifacts</vt:lpstr>
      <vt:lpstr>Product Backlog</vt:lpstr>
      <vt:lpstr>Prioritization</vt:lpstr>
      <vt:lpstr>Estimations</vt:lpstr>
      <vt:lpstr>Story Points</vt:lpstr>
      <vt:lpstr>Story Points</vt:lpstr>
      <vt:lpstr>Sprint Backlog</vt:lpstr>
      <vt:lpstr>Defect Backlog</vt:lpstr>
      <vt:lpstr>Sprint Burndown Chart</vt:lpstr>
      <vt:lpstr>Release Burndown Chart</vt:lpstr>
      <vt:lpstr>Sprint</vt:lpstr>
      <vt:lpstr>Sprint Development and Delivery</vt:lpstr>
      <vt:lpstr>Potentially Shippable Product Increment</vt:lpstr>
      <vt:lpstr>How to write a User Story for SCRUM</vt:lpstr>
      <vt:lpstr>PowerPoint Presentation</vt:lpstr>
      <vt:lpstr>Definition of Done</vt:lpstr>
      <vt:lpstr>The classic story of the “Pig and Chicken”</vt:lpstr>
      <vt:lpstr>Questions?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45</cp:revision>
  <dcterms:created xsi:type="dcterms:W3CDTF">2014-08-25T00:37:45Z</dcterms:created>
  <dcterms:modified xsi:type="dcterms:W3CDTF">2014-09-07T23:50:56Z</dcterms:modified>
</cp:coreProperties>
</file>